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wrap="square"/>
          <a:lstStyle/>
          <a:p>
            <a:pPr algn="ctr">
              <a:defRPr sz="4400" b="1"/>
            </a:pPr>
            <a:r>
              <a:t>Computational neuroscience</a:t>
            </a:r>
          </a:p>
        </p:txBody>
      </p:sp>
      <p:sp>
        <p:nvSpPr>
          <p:cNvPr id="3" name="Subtitle 2"/>
          <p:cNvSpPr>
            <a:spLocks noGrp="1"/>
          </p:cNvSpPr>
          <p:nvPr>
            <p:ph type="subTitle" idx="1"/>
          </p:nvPr>
        </p:nvSpPr>
        <p:spPr/>
        <p:txBody>
          <a:bodyPr wrap="square"/>
          <a:lstStyle/>
          <a:p>
            <a:pPr algn="ctr">
              <a:defRPr sz="3200"/>
            </a:pPr>
            <a:r>
              <a:t>Brain Circuits and Interconnections.pptx</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Examples and Applications of Computational Models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Single-Neuron Models:  Detailed biophysical properties or simplified firing behavior.</a:t>
            </a:r>
          </a:p>
          <a:p>
            <a:pPr>
              <a:spcAft>
                <a:spcPts val="1200"/>
              </a:spcAft>
              <a:defRPr sz="1800"/>
            </a:pPr>
            <a:r>
              <a:t>Network Models: Simulate interactions (RNNs, feedforward networks).</a:t>
            </a:r>
          </a:p>
          <a:p>
            <a:pPr>
              <a:spcAft>
                <a:spcPts val="1200"/>
              </a:spcAft>
              <a:defRPr sz="1800"/>
            </a:pPr>
            <a:r>
              <a:t>Large-Scale Brain Models: Simulate large brain regions (computationally intensive).</a:t>
            </a:r>
          </a:p>
          <a:p>
            <a:pPr>
              <a:spcAft>
                <a:spcPts val="1200"/>
              </a:spcAft>
              <a:defRPr sz="1800"/>
            </a:pPr>
            <a:r>
              <a:t>Applications: Understanding brain function, drug discovery, brain-computer interfaces, prosthetics, AI. [Image: Examples of different model types and their applications]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Hypothetical Scenario: Visual Perception Modeling</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Modeling the visual cortex (neuron types, connections, plasticity) to simulate responses to visual stimuli.  Testing hypotheses on information processing (object recognition, attention). Comparing model predictions with neurophysiological data refines understanding of neural mechanisms. [Image: Simulated visual cortex response to different stimuli]</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Brain Network Dynamics and Plasticity: Definitions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Dynamics: Constantly changing activity patterns within and between brain regions, driven by neuronal interactions.  Different brain states have distinct dynamic patterns. [Image: Example of changing brain network activity]</a:t>
            </a:r>
          </a:p>
          <a:p>
            <a:pPr>
              <a:spcAft>
                <a:spcPts val="1200"/>
              </a:spcAft>
              <a:defRPr sz="1800"/>
            </a:pPr>
            <a:r>
              <a:t>Plasticity: Brain's ability to reorganize itself by forming new connections. Adaptability allows for learning, skill acquisition, and injury recovery. Occurs at multiple levels (synaptic, structural, functional). [Image: Illustration of synaptic plasticity]</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Types of Plasticity &amp; Interplay with Dynamics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Synaptic: Changes in connection strength (LTP/LTD)</a:t>
            </a:r>
          </a:p>
          <a:p>
            <a:pPr>
              <a:spcAft>
                <a:spcPts val="1200"/>
              </a:spcAft>
              <a:defRPr sz="1800"/>
            </a:pPr>
            <a:r>
              <a:t>Structural: Changes in brain structure (new synapses/neurons)</a:t>
            </a:r>
          </a:p>
          <a:p>
            <a:pPr>
              <a:spcAft>
                <a:spcPts val="1200"/>
              </a:spcAft>
              <a:defRPr sz="1800"/>
            </a:pPr>
            <a:r>
              <a:t>Functional: Changes in brain region interaction</a:t>
            </a:r>
          </a:p>
          <a:p>
            <a:pPr>
              <a:spcAft>
                <a:spcPts val="1200"/>
              </a:spcAft>
              <a:defRPr sz="1800"/>
            </a:pPr>
            <a:r>
              <a:t>Dynamics and plasticity are intertwined; activity patterns influence structural changes, and structure constrains activity patterns. This interplay drives adaptation and learning. [Image: Diagram showing the interplay between dynamics and plasticity]</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Examples and Real-World Applications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Example: Learning to ride a bicycle (initially multiple regions, then efficient integration).  Applications: Neurorehabilitation, education, mental health, AI. [Image: Brain regions involved in bicycle riding]</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Neurological Disorders and Brain Circuits: Overview</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Neurological disorders affect the central and peripheral nervous systems (epilepsy, Parkinson's, Alzheimer's, MS, stroke).  Disruptions in circuits cause diverse symptoms.  Computational modeling helps understand and treat these disorders. [Image: Examples of neurological disorders and affected brain regions]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Examples of Disorders and Affected Circuits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Parkinson's: Basal ganglia circuit dysfunction (dopamine neuron degeneration).</a:t>
            </a:r>
          </a:p>
          <a:p>
            <a:pPr>
              <a:spcAft>
                <a:spcPts val="1200"/>
              </a:spcAft>
              <a:defRPr sz="1800"/>
            </a:pPr>
            <a:r>
              <a:t>Epilepsy: Abnormal cortical circuit electrical activity.</a:t>
            </a:r>
          </a:p>
          <a:p>
            <a:pPr>
              <a:spcAft>
                <a:spcPts val="1200"/>
              </a:spcAft>
              <a:defRPr sz="1800"/>
            </a:pPr>
            <a:r>
              <a:t>Alzheimer's: Multiple brain regions affected (hippocampus, prefrontal cortex). [Image: Detailed illustration of affected circuits in each disorder]</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Computational Modeling of Neurological Disorders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Computational models simulate neuronal activity, predict disease progression, and evaluate therapies.  Simulating synaptic strength or connectivity changes helps understand Parkinson's symptoms and test treatments. [Image: Example of a computational model of a neurological disorder]</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Hypothetical Scenario: Modeling a Novel Disorder</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Modeling a hypothetical disorder with spatial navigation and memory deficits.  Simulating hippocampal circuit disruptions (reduced plasticity, altered excitability) to identify mechanisms and therapeutic targets.  [Image: Simulated hippocampal circuit activity showing disruption]</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Brain-Computer Interfaces (BCIs): Definition</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BCIs enable direct communication between brain and external devices, bypassing neuromuscular pathways. Can be invasive (implanted electrodes) or non-invasive (scalp sensors). [Image: Illustration of invasive and non-invasive BCIs]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Neural Circuit Structure and Function: An Overview</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Neural circuits are interconnected neurons performing specific functions, forming the brain's fundamental building blocks.  Synaptic connections (chemical and electrical) determine information flow and circuit function.  Computational neuroscience uses models to understand these complex interactions.  [Image: Simple neural circuit diagram]</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Types of BCIs and Their Mechanisms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Categorized by invasiveness and signals used (EEG, implanted microelectrode arrays, MEG). Signal processing decodes brain activity into commands.  [Image: Examples of different BCI types and their mechanisms]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Applications and Ethical Considerations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Applications: Rehabilitation, assistive technology, augmentation, research, gaming. Ethical considerations: Privacy, safety, equity, agency. [Image: Examples of BCI applications]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Hypothetical Scenario: Restoring Motor Function</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BCI implanted in a quadriplegic patient to interface with motor cortex neurons.  Training allows control of robotic arms or exoskeletons, restoring independence.  [Image: Patient using a BCI to control a robotic arm]</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Data Acquisition and Preprocessing</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Acquiring neural signals is challenging (noise and artifacts).  Preprocessing techniques (filtering, artifact rejection, feature extraction) improve data quality.  Examples: ICA for removing eye blinks, wavelet transforms. [Image: Example of EEG data before and after preprocessing]</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Decoding Neural Signals: Machine Learning</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Machine learning decodes neural signals into commands (LDA, SVM, ANNs, RNNs). Algorithm choice depends on data type, accuracy, and computational constraints. [Image: Example of machine learning algorithm applied to neural data]</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BCI Performance Evaluation and Optimization</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Data science assesses accuracy, speed, and robustness (ITR, error rate). Optimization techniques (hyperparameter tuning, model selection) improve performance (cross-validation). [Image: Graph showing BCI performance metrics]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Ethical Considerations and Data Privacy</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Ethical concerns: Data privacy, security, bias.  Robust security and bias mitigation are crucial for responsible development. [Image: Illustration of ethical considerations related to data privacy and security]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Types of Neural Circuits &amp; Their Functions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Convergent: Multiple neurons converge onto one, integrating information. </a:t>
            </a:r>
          </a:p>
          <a:p>
            <a:pPr>
              <a:spcAft>
                <a:spcPts val="1200"/>
              </a:spcAft>
              <a:defRPr sz="1800"/>
            </a:pPr>
            <a:r>
              <a:t>Divergent: One neuron projects to many, widely distributing information.</a:t>
            </a:r>
          </a:p>
          <a:p>
            <a:pPr>
              <a:spcAft>
                <a:spcPts val="1200"/>
              </a:spcAft>
              <a:defRPr sz="1800"/>
            </a:pPr>
            <a:r>
              <a:t>Oscillatory: Recurrent connections create rhythmic activity (sleep-wake cycles).</a:t>
            </a:r>
          </a:p>
          <a:p>
            <a:pPr>
              <a:spcAft>
                <a:spcPts val="1200"/>
              </a:spcAft>
              <a:defRPr sz="1800"/>
            </a:pPr>
            <a:r>
              <a:t>Feedback: Connections create loops for self-regulation.  Specific circuit types influence information processing and output. [Image: Examples of each circuit type]</a:t>
            </a:r>
          </a:p>
        </p:txBody>
      </p:sp>
      <p:pic>
        <p:nvPicPr>
          <p:cNvPr id="5" name="Picture 4" descr="image.jpg"/>
          <p:cNvPicPr>
            <a:picLocks noChangeAspect="1"/>
          </p:cNvPicPr>
          <p:nvPr/>
        </p:nvPicPr>
        <p:blipFill>
          <a:blip r:embed="rId2"/>
          <a:stretch>
            <a:fillRect/>
          </a:stretch>
        </p:blipFill>
        <p:spPr>
          <a:xfrm>
            <a:off x="914400" y="4114800"/>
            <a:ext cx="2743200" cy="2606040"/>
          </a:xfrm>
          <a:prstGeom prst="rect">
            <a:avLst/>
          </a:prstGeom>
        </p:spPr>
      </p:pic>
      <p:pic>
        <p:nvPicPr>
          <p:cNvPr id="6" name="Picture 5" descr="image.jpg"/>
          <p:cNvPicPr>
            <a:picLocks noChangeAspect="1"/>
          </p:cNvPicPr>
          <p:nvPr/>
        </p:nvPicPr>
        <p:blipFill>
          <a:blip r:embed="rId3"/>
          <a:stretch>
            <a:fillRect/>
          </a:stretch>
        </p:blipFill>
        <p:spPr>
          <a:xfrm>
            <a:off x="4572000" y="4114800"/>
            <a:ext cx="2743200" cy="260604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Computational Neuroscience Modeling</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Computational neuroscience uses mathematical models and simulations to study neural circuits. Models range from simplified abstractions to detailed representations. This allows testing hypotheses, predicting behavior, and investigating effects of perturbations or disease (e.g., simulating excitation spread to understand stimulus response). [Image: Example of a computational model]</a:t>
            </a:r>
          </a:p>
        </p:txBody>
      </p:sp>
      <p:pic>
        <p:nvPicPr>
          <p:cNvPr id="5" name="Picture 4" descr="image.png"/>
          <p:cNvPicPr>
            <a:picLocks noChangeAspect="1"/>
          </p:cNvPicPr>
          <p:nvPr/>
        </p:nvPicPr>
        <p:blipFill>
          <a:blip r:embed="rId2"/>
          <a:stretch>
            <a:fillRect/>
          </a:stretch>
        </p:blipFill>
        <p:spPr>
          <a:xfrm>
            <a:off x="914400" y="4114800"/>
            <a:ext cx="2743200" cy="2606040"/>
          </a:xfrm>
          <a:prstGeom prst="rect">
            <a:avLst/>
          </a:prstGeom>
        </p:spPr>
      </p:pic>
      <p:pic>
        <p:nvPicPr>
          <p:cNvPr id="6" name="Picture 5" descr="image.png"/>
          <p:cNvPicPr>
            <a:picLocks noChangeAspect="1"/>
          </p:cNvPicPr>
          <p:nvPr/>
        </p:nvPicPr>
        <p:blipFill>
          <a:blip r:embed="rId3"/>
          <a:stretch>
            <a:fillRect/>
          </a:stretch>
        </p:blipFill>
        <p:spPr>
          <a:xfrm>
            <a:off x="4572000" y="4114800"/>
            <a:ext cx="2743200" cy="260604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Examples of Neural Circuits and Dysfunction</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Sensory Processing (Visual Cortex): Processes visual information, extracting features.</a:t>
            </a:r>
          </a:p>
          <a:p>
            <a:pPr>
              <a:spcAft>
                <a:spcPts val="1200"/>
              </a:spcAft>
              <a:defRPr sz="1800"/>
            </a:pPr>
            <a:r>
              <a:t>Motor Control (Cerebellum): Coordinates movement.</a:t>
            </a:r>
          </a:p>
          <a:p>
            <a:pPr>
              <a:spcAft>
                <a:spcPts val="1200"/>
              </a:spcAft>
              <a:defRPr sz="1800"/>
            </a:pPr>
            <a:r>
              <a:t>Memory (Hippocampus): Forms new memories.</a:t>
            </a:r>
          </a:p>
          <a:p>
            <a:pPr>
              <a:spcAft>
                <a:spcPts val="1200"/>
              </a:spcAft>
              <a:defRPr sz="1800"/>
            </a:pPr>
            <a:r>
              <a:t>Emotional (Amygdala): Processes emotions (fear, anxiety).</a:t>
            </a:r>
          </a:p>
          <a:p>
            <a:pPr>
              <a:spcAft>
                <a:spcPts val="1200"/>
              </a:spcAft>
              <a:defRPr sz="1800"/>
            </a:pPr>
            <a:r>
              <a:t>Circuit dysfunction leads to neurological and psychiatric disorders (Parkinson's, anxiety disorders). [Image: Brain regions highlighting relevant circuits]</a:t>
            </a:r>
          </a:p>
        </p:txBody>
      </p:sp>
      <p:pic>
        <p:nvPicPr>
          <p:cNvPr id="5" name="Picture 4" descr="image.png"/>
          <p:cNvPicPr>
            <a:picLocks noChangeAspect="1"/>
          </p:cNvPicPr>
          <p:nvPr/>
        </p:nvPicPr>
        <p:blipFill>
          <a:blip r:embed="rId2"/>
          <a:stretch>
            <a:fillRect/>
          </a:stretch>
        </p:blipFill>
        <p:spPr>
          <a:xfrm>
            <a:off x="914400" y="4114800"/>
            <a:ext cx="2743200" cy="2606040"/>
          </a:xfrm>
          <a:prstGeom prst="rect">
            <a:avLst/>
          </a:prstGeom>
        </p:spPr>
      </p:pic>
      <p:pic>
        <p:nvPicPr>
          <p:cNvPr id="6" name="Picture 5" descr="image.png"/>
          <p:cNvPicPr>
            <a:picLocks noChangeAspect="1"/>
          </p:cNvPicPr>
          <p:nvPr/>
        </p:nvPicPr>
        <p:blipFill>
          <a:blip r:embed="rId3"/>
          <a:stretch>
            <a:fillRect/>
          </a:stretch>
        </p:blipFill>
        <p:spPr>
          <a:xfrm>
            <a:off x="4572000" y="4114800"/>
            <a:ext cx="2743200" cy="260604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Structural and Functional Connectivity</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Structural Connectivity: Physical connections between brain regions (white matter tracts).  Mapped using DTI and tractography (e.g., corpus callosum integrity).  Shows information transmission pathways and regional interaction. [Image: Brain showing major white matter tracts]</a:t>
            </a:r>
          </a:p>
          <a:p>
            <a:pPr>
              <a:spcAft>
                <a:spcPts val="1200"/>
              </a:spcAft>
              <a:defRPr sz="1800"/>
            </a:pPr>
            <a:r>
              <a:t>Functional Connectivity: Statistical dependencies between brain region activity (fMRI).  Reveals networks working together (e.g., visual cortex and parietal lobe during visual attention). [Image: fMRI activation showing correlated regions]</a:t>
            </a:r>
          </a:p>
        </p:txBody>
      </p:sp>
      <p:pic>
        <p:nvPicPr>
          <p:cNvPr id="5" name="Picture 4" descr="image.png"/>
          <p:cNvPicPr>
            <a:picLocks noChangeAspect="1"/>
          </p:cNvPicPr>
          <p:nvPr/>
        </p:nvPicPr>
        <p:blipFill>
          <a:blip r:embed="rId2"/>
          <a:stretch>
            <a:fillRect/>
          </a:stretch>
        </p:blipFill>
        <p:spPr>
          <a:xfrm>
            <a:off x="914400" y="4114800"/>
            <a:ext cx="2743200" cy="2606040"/>
          </a:xfrm>
          <a:prstGeom prst="rect">
            <a:avLst/>
          </a:prstGeom>
        </p:spPr>
      </p:pic>
      <p:pic>
        <p:nvPicPr>
          <p:cNvPr id="6" name="Picture 5" descr="image.jpg"/>
          <p:cNvPicPr>
            <a:picLocks noChangeAspect="1"/>
          </p:cNvPicPr>
          <p:nvPr/>
        </p:nvPicPr>
        <p:blipFill>
          <a:blip r:embed="rId3"/>
          <a:stretch>
            <a:fillRect/>
          </a:stretch>
        </p:blipFill>
        <p:spPr>
          <a:xfrm>
            <a:off x="4572000" y="4114800"/>
            <a:ext cx="2743200" cy="260604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Connectomics and Graph Theory</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Connectomics: Comprehensive mapping of neural connections at all scales (synapses to large brain regions).  A complete connectome would revolutionize our understanding of brain organization. [Image: Conceptual illustration of a connectome]</a:t>
            </a:r>
          </a:p>
          <a:p>
            <a:pPr>
              <a:spcAft>
                <a:spcPts val="1200"/>
              </a:spcAft>
              <a:defRPr sz="1800"/>
            </a:pPr>
            <a:r>
              <a:t>Graph Theory: Mathematical framework for representing and analyzing brain connectivity (nodes as regions, edges as connections). Measures like degree, clustering, and path length reveal network topology and efficiency (small-world properties). [Image: Graph representation of a brain network]</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Applications of Brain Connectivity Mapping</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Used to study brain development, aging, and disease (Autism, Alzheimer's).  Informs development of targeted therapies and personalized medicine. Identifying connectivity disruptions guides interventions to restore function. [Image: Examples of altered connectivity in disease]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defRPr sz="3600"/>
            </a:pPr>
            <a:r>
              <a:t>Computational Models of Neural Circuits: Definitions</a:t>
            </a:r>
          </a:p>
        </p:txBody>
      </p:sp>
      <p:sp>
        <p:nvSpPr>
          <p:cNvPr id="3" name="Content Placeholder 2"/>
          <p:cNvSpPr>
            <a:spLocks noGrp="1"/>
          </p:cNvSpPr>
          <p:nvPr>
            <p:ph idx="1"/>
          </p:nvPr>
        </p:nvSpPr>
        <p:spPr/>
        <p:txBody>
          <a:bodyPr/>
          <a:lstStyle/>
          <a:p/>
        </p:txBody>
      </p:sp>
      <p:sp>
        <p:nvSpPr>
          <p:cNvPr id="4" name="TextBox 3"/>
          <p:cNvSpPr txBox="1"/>
          <p:nvPr/>
        </p:nvSpPr>
        <p:spPr>
          <a:xfrm>
            <a:off x="914400" y="1371600"/>
            <a:ext cx="7315200" cy="2286000"/>
          </a:xfrm>
          <a:prstGeom prst="rect">
            <a:avLst/>
          </a:prstGeom>
          <a:noFill/>
        </p:spPr>
        <p:txBody>
          <a:bodyPr wrap="square">
            <a:spAutoFit/>
          </a:bodyPr>
          <a:lstStyle/>
          <a:p/>
          <a:p>
            <a:pPr>
              <a:spcAft>
                <a:spcPts val="1200"/>
              </a:spcAft>
              <a:defRPr sz="1800"/>
            </a:pPr>
            <a:r>
              <a:t>Models range from single neuron to large-scale networks. Key concepts:</a:t>
            </a:r>
          </a:p>
          <a:p>
            <a:pPr>
              <a:spcAft>
                <a:spcPts val="1200"/>
              </a:spcAft>
              <a:defRPr sz="1800"/>
            </a:pPr>
            <a:r>
              <a:t>* Neuron Models: (Hodgkin-Huxley, integrate-and-fire) </a:t>
            </a:r>
          </a:p>
          <a:p>
            <a:pPr>
              <a:spcAft>
                <a:spcPts val="1200"/>
              </a:spcAft>
              <a:defRPr sz="1800"/>
            </a:pPr>
            <a:r>
              <a:t>* Synaptic Plasticity: (LTP, LTD)</a:t>
            </a:r>
          </a:p>
          <a:p>
            <a:pPr>
              <a:spcAft>
                <a:spcPts val="1200"/>
              </a:spcAft>
              <a:defRPr sz="1800"/>
            </a:pPr>
            <a:r>
              <a:t>* Network Connectivity: (Graphs, matrices)</a:t>
            </a:r>
          </a:p>
          <a:p>
            <a:pPr>
              <a:spcAft>
                <a:spcPts val="1200"/>
              </a:spcAft>
              <a:defRPr sz="1800"/>
            </a:pPr>
            <a:r>
              <a:t>* Network Dynamics: (Oscillations, synchronization)</a:t>
            </a:r>
          </a:p>
          <a:p>
            <a:pPr>
              <a:spcAft>
                <a:spcPts val="1200"/>
              </a:spcAft>
              <a:defRPr sz="1800"/>
            </a:pPr>
            <a:r>
              <a:t>* Model Validation: Comparing model predictions with experimental data. [Image: Different neuron model types]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